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79D08B-A93A-4859-9DB4-2AB260BAB85D}" type="datetimeFigureOut">
              <a:rPr lang="en-US" smtClean="0"/>
              <a:pPr/>
              <a:t>4/24/2020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CD1DB1-DB53-4F70-8CCA-BAA4100BE03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A22B9605-4080-4FA6-B6E7-CB7252B96675}" type="datetime1">
              <a:rPr lang="en-US" smtClean="0"/>
              <a:pPr/>
              <a:t>4/24/2020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842EEB81-6C7F-4AF6-9039-37FED1AB798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r>
              <a:rPr lang="sr-Cyrl-RS" smtClean="0"/>
              <a:t>Математика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C62203-ECE8-4AE4-B5EB-6E764DA504E3}" type="datetime1">
              <a:rPr lang="en-US" smtClean="0"/>
              <a:pPr/>
              <a:t>4/24/2020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sr-Cyrl-RS" smtClean="0"/>
              <a:t>Математика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2EEB81-6C7F-4AF6-9039-37FED1AB79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4F3A6E-7F12-4990-97C8-9A88D8FAB99A}" type="datetime1">
              <a:rPr lang="en-US" smtClean="0"/>
              <a:pPr/>
              <a:t>4/24/2020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sr-Cyrl-RS" smtClean="0"/>
              <a:t>Математика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2EEB81-6C7F-4AF6-9039-37FED1AB79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B75175-198A-4893-BB8F-09274606A5DB}" type="datetime1">
              <a:rPr lang="en-US" smtClean="0"/>
              <a:pPr/>
              <a:t>4/24/2020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sr-Cyrl-RS" smtClean="0"/>
              <a:t>Математика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2EEB81-6C7F-4AF6-9039-37FED1AB79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CE5F329D-70F0-4573-8DE6-95593CA30EE3}" type="datetime1">
              <a:rPr lang="en-US" smtClean="0"/>
              <a:pPr/>
              <a:t>4/24/2020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842EEB81-6C7F-4AF6-9039-37FED1AB798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r>
              <a:rPr lang="sr-Cyrl-RS" smtClean="0"/>
              <a:t>Математика</a:t>
            </a:r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92317D-AEDD-42E7-BB0F-A444A4EF72EB}" type="datetime1">
              <a:rPr lang="en-US" smtClean="0"/>
              <a:pPr/>
              <a:t>4/24/2020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sr-Cyrl-RS" smtClean="0"/>
              <a:t>Математика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842EEB81-6C7F-4AF6-9039-37FED1AB798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7B1FE3-064B-4312-996C-12345AB778C8}" type="datetime1">
              <a:rPr lang="en-US" smtClean="0"/>
              <a:pPr/>
              <a:t>4/24/2020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sr-Cyrl-RS" smtClean="0"/>
              <a:t>Математика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842EEB81-6C7F-4AF6-9039-37FED1AB79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6CBF07-EBF8-4922-B2B8-12A5BB2372D7}" type="datetime1">
              <a:rPr lang="en-US" smtClean="0"/>
              <a:pPr/>
              <a:t>4/24/2020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sr-Cyrl-RS" smtClean="0"/>
              <a:t>Математика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2EEB81-6C7F-4AF6-9039-37FED1AB798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936EA3-7198-4881-961F-85E01621F671}" type="datetime1">
              <a:rPr lang="en-US" smtClean="0"/>
              <a:pPr/>
              <a:t>4/24/2020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sr-Cyrl-RS" smtClean="0"/>
              <a:t>Математика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2EEB81-6C7F-4AF6-9039-37FED1AB79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7086DB6A-ACEC-459C-93F0-7D23AE752C06}" type="datetime1">
              <a:rPr lang="en-US" smtClean="0"/>
              <a:pPr/>
              <a:t>4/24/2020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842EEB81-6C7F-4AF6-9039-37FED1AB798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r>
              <a:rPr lang="sr-Cyrl-RS" smtClean="0"/>
              <a:t>Математика</a:t>
            </a:r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62249F34-6112-4CD4-B9A4-0719A182072E}" type="datetime1">
              <a:rPr lang="en-US" smtClean="0"/>
              <a:pPr/>
              <a:t>4/24/2020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842EEB81-6C7F-4AF6-9039-37FED1AB798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r>
              <a:rPr lang="sr-Cyrl-RS" smtClean="0"/>
              <a:t>Математика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r>
              <a:rPr lang="sr-Cyrl-RS" smtClean="0"/>
              <a:t>Математика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80CD6C57-B146-460C-8F6B-7A5369967633}" type="datetime1">
              <a:rPr lang="en-US" smtClean="0"/>
              <a:pPr/>
              <a:t>4/24/2020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842EEB81-6C7F-4AF6-9039-37FED1AB798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dt="0"/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8596" y="285728"/>
            <a:ext cx="8501122" cy="3429024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sr-Cyrl-RS" b="1" dirty="0" smtClean="0">
                <a:ln w="19050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Углови над пречником и примена Питагорине теореме на круг</a:t>
            </a:r>
            <a:br>
              <a:rPr lang="sr-Cyrl-RS" b="1" dirty="0" smtClean="0">
                <a:ln w="19050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</a:br>
            <a:r>
              <a:rPr lang="sr-Cyrl-RS" b="1" dirty="0" smtClean="0">
                <a:ln w="19050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-утврђивање-</a:t>
            </a:r>
            <a:endParaRPr lang="en-US" b="1" dirty="0">
              <a:ln w="19050">
                <a:solidFill>
                  <a:schemeClr val="accent6">
                    <a:lumMod val="50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5008" y="4857760"/>
            <a:ext cx="3131210" cy="1428760"/>
          </a:xfrm>
        </p:spPr>
        <p:txBody>
          <a:bodyPr/>
          <a:lstStyle/>
          <a:p>
            <a:r>
              <a:rPr lang="sr-Cyrl-RS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</a:rPr>
              <a:t>24.04.2020.</a:t>
            </a:r>
          </a:p>
          <a:p>
            <a:r>
              <a:rPr lang="sr-Cyrl-RS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</a:rPr>
              <a:t>7. разред</a:t>
            </a:r>
            <a:endParaRPr lang="en-US" dirty="0">
              <a:ln>
                <a:solidFill>
                  <a:srgbClr val="002060"/>
                </a:solidFill>
              </a:ln>
              <a:solidFill>
                <a:srgbClr val="002060"/>
              </a:solidFill>
            </a:endParaRPr>
          </a:p>
        </p:txBody>
      </p:sp>
      <p:sp>
        <p:nvSpPr>
          <p:cNvPr id="4" name="Flowchart: Connector 3"/>
          <p:cNvSpPr/>
          <p:nvPr/>
        </p:nvSpPr>
        <p:spPr>
          <a:xfrm>
            <a:off x="500034" y="4572008"/>
            <a:ext cx="1500198" cy="1500198"/>
          </a:xfrm>
          <a:prstGeom prst="flowChartConnector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lowchart: Connector 4"/>
          <p:cNvSpPr/>
          <p:nvPr/>
        </p:nvSpPr>
        <p:spPr>
          <a:xfrm>
            <a:off x="2786050" y="4357694"/>
            <a:ext cx="1000132" cy="1000132"/>
          </a:xfrm>
          <a:prstGeom prst="flowChartConnector">
            <a:avLst/>
          </a:prstGeom>
          <a:ln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lowchart: Connector 5"/>
          <p:cNvSpPr/>
          <p:nvPr/>
        </p:nvSpPr>
        <p:spPr>
          <a:xfrm>
            <a:off x="7572396" y="3857628"/>
            <a:ext cx="1071570" cy="1000132"/>
          </a:xfrm>
          <a:prstGeom prst="flowChartConnector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lowchart: Connector 6"/>
          <p:cNvSpPr/>
          <p:nvPr/>
        </p:nvSpPr>
        <p:spPr>
          <a:xfrm>
            <a:off x="4643438" y="4929198"/>
            <a:ext cx="1428760" cy="1500198"/>
          </a:xfrm>
          <a:prstGeom prst="flowChartConnector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 advTm="16000">
    <p:checke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5728"/>
            <a:ext cx="8258204" cy="6357982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sr-Cyrl-RS" i="1" dirty="0" smtClean="0">
                <a:solidFill>
                  <a:srgbClr val="002060"/>
                </a:solidFill>
              </a:rPr>
              <a:t>       Поштовани ученици</a:t>
            </a:r>
            <a:r>
              <a:rPr lang="sr-Cyrl-RS" dirty="0" smtClean="0"/>
              <a:t>,</a:t>
            </a:r>
          </a:p>
          <a:p>
            <a:r>
              <a:rPr lang="sr-Cyrl-RS" dirty="0" smtClean="0"/>
              <a:t>На данашњем часу вежбаћемо задатке</a:t>
            </a:r>
          </a:p>
          <a:p>
            <a:r>
              <a:rPr lang="sr-Cyrl-RS" dirty="0" smtClean="0"/>
              <a:t>применом Питагорине теореме на круг.</a:t>
            </a:r>
          </a:p>
          <a:p>
            <a:endParaRPr lang="sr-Cyrl-RS" dirty="0" smtClean="0"/>
          </a:p>
          <a:p>
            <a:r>
              <a:rPr lang="sr-Cyrl-RS" dirty="0" smtClean="0"/>
              <a:t>Подсетимо се да дужина тетиве </a:t>
            </a:r>
            <a:r>
              <a:rPr lang="sr-Latn-RS" b="1" dirty="0" smtClean="0">
                <a:solidFill>
                  <a:srgbClr val="C00000"/>
                </a:solidFill>
              </a:rPr>
              <a:t>a</a:t>
            </a:r>
            <a:r>
              <a:rPr lang="sr-Cyrl-RS" dirty="0" smtClean="0"/>
              <a:t> неког круга зависи од полупречника </a:t>
            </a:r>
            <a:r>
              <a:rPr lang="sr-Latn-RS" b="1" dirty="0" smtClean="0">
                <a:solidFill>
                  <a:srgbClr val="C00000"/>
                </a:solidFill>
              </a:rPr>
              <a:t>r</a:t>
            </a:r>
            <a:r>
              <a:rPr lang="sr-Cyrl-RS" dirty="0" smtClean="0"/>
              <a:t> тог круга</a:t>
            </a:r>
          </a:p>
          <a:p>
            <a:r>
              <a:rPr lang="sr-Cyrl-RS" dirty="0" smtClean="0"/>
              <a:t>и растојања </a:t>
            </a:r>
            <a:r>
              <a:rPr lang="sr-Latn-RS" b="1" dirty="0" smtClean="0">
                <a:solidFill>
                  <a:srgbClr val="C00000"/>
                </a:solidFill>
              </a:rPr>
              <a:t>d</a:t>
            </a:r>
            <a:r>
              <a:rPr lang="sr-Cyrl-RS" dirty="0" smtClean="0"/>
              <a:t> центра од тетиве.</a:t>
            </a:r>
          </a:p>
          <a:p>
            <a:r>
              <a:rPr lang="sr-Cyrl-RS" dirty="0" smtClean="0"/>
              <a:t>                              </a:t>
            </a:r>
            <a:r>
              <a:rPr lang="sr-Cyrl-RS" i="1" dirty="0" smtClean="0">
                <a:solidFill>
                  <a:srgbClr val="002060"/>
                </a:solidFill>
              </a:rPr>
              <a:t>Питагорина теорема нам </a:t>
            </a:r>
          </a:p>
          <a:p>
            <a:r>
              <a:rPr lang="sr-Cyrl-RS" i="1" dirty="0" smtClean="0">
                <a:solidFill>
                  <a:srgbClr val="002060"/>
                </a:solidFill>
              </a:rPr>
              <a:t>                              даје везу међу овим</a:t>
            </a:r>
          </a:p>
          <a:p>
            <a:r>
              <a:rPr lang="sr-Cyrl-RS" i="1" dirty="0" smtClean="0">
                <a:solidFill>
                  <a:srgbClr val="002060"/>
                </a:solidFill>
              </a:rPr>
              <a:t>                              дужима.</a:t>
            </a:r>
          </a:p>
          <a:p>
            <a:r>
              <a:rPr lang="sr-Cyrl-RS" dirty="0" smtClean="0"/>
              <a:t> </a:t>
            </a:r>
            <a:endParaRPr lang="en-US" dirty="0"/>
          </a:p>
        </p:txBody>
      </p:sp>
      <p:pic>
        <p:nvPicPr>
          <p:cNvPr id="4" name="Picture 3" descr="7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786" y="3786190"/>
            <a:ext cx="2562583" cy="2695951"/>
          </a:xfrm>
          <a:prstGeom prst="rect">
            <a:avLst/>
          </a:prstGeom>
          <a:ln w="19050" cap="sq">
            <a:solidFill>
              <a:srgbClr val="C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Picture 4" descr="74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14744" y="5286388"/>
            <a:ext cx="3143272" cy="1079896"/>
          </a:xfrm>
          <a:prstGeom prst="rect">
            <a:avLst/>
          </a:prstGeom>
          <a:ln w="19050" cap="sq">
            <a:solidFill>
              <a:srgbClr val="C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Right Arrow 5"/>
          <p:cNvSpPr/>
          <p:nvPr/>
        </p:nvSpPr>
        <p:spPr>
          <a:xfrm>
            <a:off x="7000892" y="6143644"/>
            <a:ext cx="1357322" cy="214314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/>
          <p:cNvSpPr/>
          <p:nvPr/>
        </p:nvSpPr>
        <p:spPr>
          <a:xfrm>
            <a:off x="7286644" y="6286520"/>
            <a:ext cx="1357322" cy="214314"/>
          </a:xfrm>
          <a:prstGeom prst="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Chevron 7"/>
          <p:cNvSpPr/>
          <p:nvPr/>
        </p:nvSpPr>
        <p:spPr>
          <a:xfrm>
            <a:off x="571472" y="500042"/>
            <a:ext cx="785818" cy="214314"/>
          </a:xfrm>
          <a:prstGeom prst="chevron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EEB81-6C7F-4AF6-9039-37FED1AB7989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 sz="1400" b="1" i="1" dirty="0" smtClean="0">
                <a:solidFill>
                  <a:srgbClr val="FFFF00"/>
                </a:solidFill>
              </a:rPr>
              <a:t>Математика</a:t>
            </a:r>
            <a:endParaRPr lang="en-US" sz="1400" b="1" i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slow" advTm="20000"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7166"/>
            <a:ext cx="8401080" cy="6215106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sr-Cyrl-RS" b="1" dirty="0" smtClean="0">
                <a:solidFill>
                  <a:srgbClr val="002060"/>
                </a:solidFill>
              </a:rPr>
              <a:t>      </a:t>
            </a:r>
            <a:r>
              <a:rPr lang="sr-Cyrl-RS" b="1" u="sng" dirty="0" smtClean="0">
                <a:solidFill>
                  <a:srgbClr val="002060"/>
                </a:solidFill>
              </a:rPr>
              <a:t>Задатак 1</a:t>
            </a:r>
            <a:r>
              <a:rPr lang="sr-Cyrl-RS" dirty="0" smtClean="0">
                <a:solidFill>
                  <a:srgbClr val="002060"/>
                </a:solidFill>
              </a:rPr>
              <a:t>: </a:t>
            </a:r>
            <a:r>
              <a:rPr lang="sr-Cyrl-RS" dirty="0" smtClean="0">
                <a:solidFill>
                  <a:schemeClr val="tx1"/>
                </a:solidFill>
              </a:rPr>
              <a:t>Дата су два концентрична </a:t>
            </a:r>
          </a:p>
          <a:p>
            <a:pPr>
              <a:buNone/>
            </a:pPr>
            <a:r>
              <a:rPr lang="sr-Cyrl-RS" dirty="0" smtClean="0">
                <a:solidFill>
                  <a:schemeClr val="tx1"/>
                </a:solidFill>
              </a:rPr>
              <a:t>круга К(О, 5</a:t>
            </a:r>
            <a:r>
              <a:rPr lang="sr-Latn-RS" dirty="0" smtClean="0">
                <a:solidFill>
                  <a:schemeClr val="tx1"/>
                </a:solidFill>
              </a:rPr>
              <a:t>cm</a:t>
            </a:r>
            <a:r>
              <a:rPr lang="sr-Cyrl-RS" dirty="0" smtClean="0">
                <a:solidFill>
                  <a:schemeClr val="tx1"/>
                </a:solidFill>
              </a:rPr>
              <a:t>) и К(0, 4</a:t>
            </a:r>
            <a:r>
              <a:rPr lang="sr-Latn-RS" dirty="0" smtClean="0">
                <a:solidFill>
                  <a:schemeClr val="tx1"/>
                </a:solidFill>
              </a:rPr>
              <a:t>cm</a:t>
            </a:r>
            <a:r>
              <a:rPr lang="sr-Cyrl-RS" dirty="0" smtClean="0">
                <a:solidFill>
                  <a:schemeClr val="tx1"/>
                </a:solidFill>
              </a:rPr>
              <a:t>). Одреди дужину</a:t>
            </a:r>
          </a:p>
          <a:p>
            <a:pPr>
              <a:buNone/>
            </a:pPr>
            <a:r>
              <a:rPr lang="sr-Cyrl-RS" dirty="0" smtClean="0">
                <a:solidFill>
                  <a:schemeClr val="tx1"/>
                </a:solidFill>
              </a:rPr>
              <a:t>тетиве круга К(О, 5</a:t>
            </a:r>
            <a:r>
              <a:rPr lang="sr-Latn-RS" dirty="0" smtClean="0">
                <a:solidFill>
                  <a:schemeClr val="tx1"/>
                </a:solidFill>
              </a:rPr>
              <a:t>cm</a:t>
            </a:r>
            <a:r>
              <a:rPr lang="sr-Cyrl-RS" dirty="0" smtClean="0">
                <a:solidFill>
                  <a:schemeClr val="tx1"/>
                </a:solidFill>
              </a:rPr>
              <a:t>) која је тангента </a:t>
            </a:r>
          </a:p>
          <a:p>
            <a:pPr>
              <a:buNone/>
            </a:pPr>
            <a:r>
              <a:rPr lang="sr-Cyrl-RS" dirty="0" smtClean="0">
                <a:solidFill>
                  <a:schemeClr val="tx1"/>
                </a:solidFill>
              </a:rPr>
              <a:t>круга К(0, 4</a:t>
            </a:r>
            <a:r>
              <a:rPr lang="sr-Latn-RS" dirty="0" smtClean="0">
                <a:solidFill>
                  <a:schemeClr val="tx1"/>
                </a:solidFill>
              </a:rPr>
              <a:t>cm</a:t>
            </a:r>
            <a:r>
              <a:rPr lang="sr-Cyrl-RS" dirty="0" smtClean="0">
                <a:solidFill>
                  <a:schemeClr val="tx1"/>
                </a:solidFill>
              </a:rPr>
              <a:t>). </a:t>
            </a:r>
          </a:p>
          <a:p>
            <a:pPr>
              <a:buNone/>
            </a:pPr>
            <a:r>
              <a:rPr lang="sr-Cyrl-RS" dirty="0" smtClean="0">
                <a:solidFill>
                  <a:schemeClr val="tx1"/>
                </a:solidFill>
              </a:rPr>
              <a:t>                                                     Применом става</a:t>
            </a:r>
          </a:p>
          <a:p>
            <a:pPr>
              <a:buNone/>
            </a:pPr>
            <a:r>
              <a:rPr lang="sr-Cyrl-RS" dirty="0" smtClean="0">
                <a:solidFill>
                  <a:schemeClr val="tx1"/>
                </a:solidFill>
              </a:rPr>
              <a:t>                                            подударности </a:t>
            </a:r>
            <a:r>
              <a:rPr lang="sr-Cyrl-RS" b="1" dirty="0" smtClean="0">
                <a:solidFill>
                  <a:srgbClr val="FFC000"/>
                </a:solidFill>
              </a:rPr>
              <a:t>ССУ</a:t>
            </a:r>
          </a:p>
          <a:p>
            <a:pPr>
              <a:buNone/>
            </a:pPr>
            <a:r>
              <a:rPr lang="sr-Cyrl-RS" dirty="0" smtClean="0">
                <a:solidFill>
                  <a:schemeClr val="tx1"/>
                </a:solidFill>
              </a:rPr>
              <a:t>                                            може се показати да су</a:t>
            </a:r>
          </a:p>
          <a:p>
            <a:pPr>
              <a:buNone/>
            </a:pPr>
            <a:r>
              <a:rPr lang="sr-Cyrl-RS" dirty="0" smtClean="0">
                <a:solidFill>
                  <a:schemeClr val="tx1"/>
                </a:solidFill>
              </a:rPr>
              <a:t>                                            све овакве тетиве</a:t>
            </a:r>
          </a:p>
          <a:p>
            <a:pPr>
              <a:buNone/>
            </a:pPr>
            <a:r>
              <a:rPr lang="sr-Cyrl-RS" dirty="0" smtClean="0">
                <a:solidFill>
                  <a:schemeClr val="tx1"/>
                </a:solidFill>
              </a:rPr>
              <a:t>                                            међусобно подударне,</a:t>
            </a:r>
          </a:p>
          <a:p>
            <a:pPr>
              <a:buNone/>
            </a:pPr>
            <a:r>
              <a:rPr lang="sr-Cyrl-RS" dirty="0" smtClean="0">
                <a:solidFill>
                  <a:schemeClr val="tx1"/>
                </a:solidFill>
              </a:rPr>
              <a:t>                                            па можемо изабрати</a:t>
            </a:r>
          </a:p>
          <a:p>
            <a:pPr>
              <a:buNone/>
            </a:pPr>
            <a:r>
              <a:rPr lang="sr-Cyrl-RS" dirty="0" smtClean="0">
                <a:solidFill>
                  <a:schemeClr val="tx1"/>
                </a:solidFill>
              </a:rPr>
              <a:t>                                            једну, </a:t>
            </a:r>
            <a:r>
              <a:rPr lang="sr-Latn-RS" dirty="0" smtClean="0">
                <a:solidFill>
                  <a:srgbClr val="002060"/>
                </a:solidFill>
              </a:rPr>
              <a:t>AC</a:t>
            </a:r>
            <a:r>
              <a:rPr lang="sr-Cyrl-RS" dirty="0" smtClean="0">
                <a:solidFill>
                  <a:schemeClr val="tx1"/>
                </a:solidFill>
              </a:rPr>
              <a:t>, и одредити</a:t>
            </a:r>
          </a:p>
          <a:p>
            <a:pPr>
              <a:buNone/>
            </a:pPr>
            <a:r>
              <a:rPr lang="sr-Cyrl-RS" dirty="0" smtClean="0">
                <a:solidFill>
                  <a:schemeClr val="tx1"/>
                </a:solidFill>
              </a:rPr>
              <a:t>                                            њену дужину.</a:t>
            </a:r>
          </a:p>
          <a:p>
            <a:pPr>
              <a:buNone/>
            </a:pP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4" name="Chevron 3"/>
          <p:cNvSpPr/>
          <p:nvPr/>
        </p:nvSpPr>
        <p:spPr>
          <a:xfrm>
            <a:off x="571472" y="571480"/>
            <a:ext cx="714380" cy="214314"/>
          </a:xfrm>
          <a:prstGeom prst="chevron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5" name="Picture 4" descr="7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2910" y="2563942"/>
            <a:ext cx="3714776" cy="3651140"/>
          </a:xfrm>
          <a:prstGeom prst="rect">
            <a:avLst/>
          </a:prstGeom>
          <a:ln w="28575" cap="sq">
            <a:solidFill>
              <a:srgbClr val="00206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Chevron 5"/>
          <p:cNvSpPr/>
          <p:nvPr/>
        </p:nvSpPr>
        <p:spPr>
          <a:xfrm>
            <a:off x="4500562" y="2500306"/>
            <a:ext cx="714380" cy="214314"/>
          </a:xfrm>
          <a:prstGeom prst="chevron">
            <a:avLst/>
          </a:prstGeom>
          <a:solidFill>
            <a:srgbClr val="FFC000"/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Right Arrow 6"/>
          <p:cNvSpPr/>
          <p:nvPr/>
        </p:nvSpPr>
        <p:spPr>
          <a:xfrm>
            <a:off x="7143768" y="6072206"/>
            <a:ext cx="1285884" cy="214314"/>
          </a:xfrm>
          <a:prstGeom prst="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7"/>
          <p:cNvSpPr/>
          <p:nvPr/>
        </p:nvSpPr>
        <p:spPr>
          <a:xfrm>
            <a:off x="7500958" y="6215082"/>
            <a:ext cx="1285884" cy="214314"/>
          </a:xfrm>
          <a:prstGeom prst="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EEB81-6C7F-4AF6-9039-37FED1AB7989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 sz="1400" b="1" i="1" dirty="0" smtClean="0">
                <a:solidFill>
                  <a:srgbClr val="FFFF00"/>
                </a:solidFill>
              </a:rPr>
              <a:t>Математика</a:t>
            </a:r>
            <a:endParaRPr lang="en-US" sz="1400" b="1" i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slow" advTm="20000"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5728"/>
            <a:ext cx="8401080" cy="6357982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sr-Cyrl-RS" dirty="0" smtClean="0"/>
              <a:t>     Тетива </a:t>
            </a:r>
            <a:r>
              <a:rPr lang="sr-Latn-RS" b="1" dirty="0" smtClean="0">
                <a:solidFill>
                  <a:srgbClr val="002060"/>
                </a:solidFill>
              </a:rPr>
              <a:t>AC</a:t>
            </a:r>
            <a:r>
              <a:rPr lang="sr-Cyrl-RS" dirty="0" smtClean="0"/>
              <a:t> је тангента круга К(О, 4</a:t>
            </a:r>
            <a:r>
              <a:rPr lang="sr-Latn-RS" dirty="0" smtClean="0"/>
              <a:t>cm</a:t>
            </a:r>
            <a:r>
              <a:rPr lang="sr-Cyrl-RS" dirty="0" smtClean="0"/>
              <a:t>),</a:t>
            </a:r>
          </a:p>
          <a:p>
            <a:pPr>
              <a:buNone/>
            </a:pPr>
            <a:r>
              <a:rPr lang="sr-Cyrl-RS" dirty="0" smtClean="0"/>
              <a:t>центар О је од ње удаљен 4</a:t>
            </a:r>
            <a:r>
              <a:rPr lang="sr-Latn-RS" dirty="0" smtClean="0"/>
              <a:t> cm</a:t>
            </a:r>
            <a:r>
              <a:rPr lang="sr-Cyrl-RS" dirty="0" smtClean="0"/>
              <a:t>. </a:t>
            </a:r>
          </a:p>
          <a:p>
            <a:pPr>
              <a:buNone/>
            </a:pPr>
            <a:r>
              <a:rPr lang="sr-Cyrl-RS" i="1" dirty="0" smtClean="0">
                <a:solidFill>
                  <a:srgbClr val="002060"/>
                </a:solidFill>
              </a:rPr>
              <a:t>Применом Питагорине теореме на троугао</a:t>
            </a:r>
          </a:p>
          <a:p>
            <a:pPr>
              <a:buNone/>
            </a:pPr>
            <a:r>
              <a:rPr lang="sr-Latn-RS" i="1" dirty="0" smtClean="0">
                <a:solidFill>
                  <a:srgbClr val="002060"/>
                </a:solidFill>
              </a:rPr>
              <a:t>ABO</a:t>
            </a:r>
            <a:r>
              <a:rPr lang="sr-Cyrl-RS" i="1" dirty="0" smtClean="0">
                <a:solidFill>
                  <a:srgbClr val="002060"/>
                </a:solidFill>
              </a:rPr>
              <a:t> добијамо да је:</a:t>
            </a:r>
          </a:p>
          <a:p>
            <a:pPr>
              <a:buNone/>
            </a:pPr>
            <a:r>
              <a:rPr lang="sr-Cyrl-RS" dirty="0" smtClean="0"/>
              <a:t>                                     </a:t>
            </a:r>
            <a:endParaRPr lang="sr-Latn-RS" dirty="0" smtClean="0"/>
          </a:p>
          <a:p>
            <a:pPr>
              <a:buNone/>
            </a:pPr>
            <a:r>
              <a:rPr lang="sr-Latn-RS" dirty="0" smtClean="0"/>
              <a:t>                                 </a:t>
            </a:r>
            <a:r>
              <a:rPr lang="sr-Cyrl-RS" dirty="0" smtClean="0"/>
              <a:t>Како је </a:t>
            </a:r>
            <a:r>
              <a:rPr lang="sr-Latn-RS" dirty="0" smtClean="0">
                <a:solidFill>
                  <a:srgbClr val="FFC000"/>
                </a:solidFill>
              </a:rPr>
              <a:t>AC</a:t>
            </a:r>
            <a:r>
              <a:rPr lang="sr-Cyrl-RS" dirty="0" smtClean="0">
                <a:solidFill>
                  <a:srgbClr val="FFC000"/>
                </a:solidFill>
              </a:rPr>
              <a:t> = 2</a:t>
            </a:r>
            <a:r>
              <a:rPr lang="sr-Latn-RS" dirty="0" smtClean="0">
                <a:solidFill>
                  <a:srgbClr val="FFC000"/>
                </a:solidFill>
              </a:rPr>
              <a:t>AB</a:t>
            </a:r>
            <a:r>
              <a:rPr lang="sr-Cyrl-RS" dirty="0" smtClean="0">
                <a:solidFill>
                  <a:srgbClr val="FFC000"/>
                </a:solidFill>
              </a:rPr>
              <a:t> </a:t>
            </a:r>
            <a:endParaRPr lang="sr-Latn-RS" dirty="0" smtClean="0">
              <a:solidFill>
                <a:srgbClr val="FFC000"/>
              </a:solidFill>
            </a:endParaRPr>
          </a:p>
          <a:p>
            <a:pPr>
              <a:buNone/>
            </a:pPr>
            <a:r>
              <a:rPr lang="sr-Latn-RS" dirty="0" smtClean="0"/>
              <a:t>                                </a:t>
            </a:r>
            <a:r>
              <a:rPr lang="sr-Cyrl-RS" dirty="0" smtClean="0"/>
              <a:t> добијамо</a:t>
            </a:r>
            <a:r>
              <a:rPr lang="sr-Latn-RS" dirty="0" smtClean="0"/>
              <a:t> </a:t>
            </a:r>
            <a:r>
              <a:rPr lang="sr-Cyrl-RS" dirty="0" smtClean="0"/>
              <a:t>да је </a:t>
            </a:r>
            <a:r>
              <a:rPr lang="sr-Latn-RS" b="1" u="sng" dirty="0" smtClean="0">
                <a:solidFill>
                  <a:srgbClr val="002060"/>
                </a:solidFill>
              </a:rPr>
              <a:t>AC</a:t>
            </a:r>
            <a:r>
              <a:rPr lang="sr-Cyrl-RS" b="1" u="sng" dirty="0" smtClean="0">
                <a:solidFill>
                  <a:srgbClr val="002060"/>
                </a:solidFill>
              </a:rPr>
              <a:t> = 6</a:t>
            </a:r>
            <a:r>
              <a:rPr lang="sr-Latn-RS" b="1" u="sng" dirty="0" smtClean="0">
                <a:solidFill>
                  <a:srgbClr val="002060"/>
                </a:solidFill>
              </a:rPr>
              <a:t> cm</a:t>
            </a:r>
            <a:r>
              <a:rPr lang="sr-Latn-RS" dirty="0" smtClean="0"/>
              <a:t>.</a:t>
            </a:r>
            <a:endParaRPr lang="en-US" dirty="0"/>
          </a:p>
        </p:txBody>
      </p:sp>
      <p:sp>
        <p:nvSpPr>
          <p:cNvPr id="6" name="Chevron 5"/>
          <p:cNvSpPr/>
          <p:nvPr/>
        </p:nvSpPr>
        <p:spPr>
          <a:xfrm>
            <a:off x="571472" y="500042"/>
            <a:ext cx="714380" cy="214314"/>
          </a:xfrm>
          <a:prstGeom prst="chevron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Right Arrow 6"/>
          <p:cNvSpPr/>
          <p:nvPr/>
        </p:nvSpPr>
        <p:spPr>
          <a:xfrm>
            <a:off x="6572264" y="6000768"/>
            <a:ext cx="2143140" cy="285752"/>
          </a:xfrm>
          <a:prstGeom prst="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7"/>
          <p:cNvSpPr/>
          <p:nvPr/>
        </p:nvSpPr>
        <p:spPr>
          <a:xfrm>
            <a:off x="5786446" y="5786454"/>
            <a:ext cx="2286016" cy="285752"/>
          </a:xfrm>
          <a:prstGeom prst="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EEB81-6C7F-4AF6-9039-37FED1AB7989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 sz="1400" b="1" i="1" dirty="0" smtClean="0">
                <a:solidFill>
                  <a:srgbClr val="FFFF00"/>
                </a:solidFill>
              </a:rPr>
              <a:t>Математика</a:t>
            </a:r>
            <a:endParaRPr lang="en-US" sz="1400" b="1" i="1" dirty="0">
              <a:solidFill>
                <a:srgbClr val="FFFF00"/>
              </a:solidFill>
            </a:endParaRPr>
          </a:p>
        </p:txBody>
      </p:sp>
      <p:pic>
        <p:nvPicPr>
          <p:cNvPr id="11" name="Picture 10" descr="78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48" y="2500306"/>
            <a:ext cx="3055730" cy="2928958"/>
          </a:xfrm>
          <a:prstGeom prst="rect">
            <a:avLst/>
          </a:prstGeom>
          <a:ln w="19050" cap="sq">
            <a:solidFill>
              <a:srgbClr val="C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 spd="slow" advTm="20000">
    <p:newsfla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5728"/>
            <a:ext cx="8472518" cy="6357982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sr-Cyrl-RS" dirty="0" smtClean="0"/>
              <a:t>          </a:t>
            </a:r>
            <a:r>
              <a:rPr lang="sr-Cyrl-RS" b="1" i="1" dirty="0" smtClean="0">
                <a:solidFill>
                  <a:srgbClr val="002060"/>
                </a:solidFill>
              </a:rPr>
              <a:t>Деф:</a:t>
            </a:r>
            <a:r>
              <a:rPr lang="sr-Cyrl-RS" dirty="0" smtClean="0"/>
              <a:t> </a:t>
            </a:r>
            <a:r>
              <a:rPr lang="sr-Cyrl-RS" u="sng" dirty="0" smtClean="0">
                <a:solidFill>
                  <a:srgbClr val="FFC000"/>
                </a:solidFill>
              </a:rPr>
              <a:t>Тангентна дуж </a:t>
            </a:r>
            <a:r>
              <a:rPr lang="sr-Cyrl-RS" dirty="0" smtClean="0">
                <a:solidFill>
                  <a:srgbClr val="C00000"/>
                </a:solidFill>
              </a:rPr>
              <a:t>из неке тачке ван</a:t>
            </a:r>
          </a:p>
          <a:p>
            <a:pPr>
              <a:buNone/>
            </a:pPr>
            <a:r>
              <a:rPr lang="sr-Cyrl-RS" dirty="0" smtClean="0">
                <a:solidFill>
                  <a:srgbClr val="C00000"/>
                </a:solidFill>
              </a:rPr>
              <a:t>кружнице је дуж која спаја ту тачку са </a:t>
            </a:r>
          </a:p>
          <a:p>
            <a:pPr>
              <a:buNone/>
            </a:pPr>
            <a:r>
              <a:rPr lang="sr-Cyrl-RS" dirty="0" smtClean="0">
                <a:solidFill>
                  <a:srgbClr val="C00000"/>
                </a:solidFill>
              </a:rPr>
              <a:t>тачком додира тангенте конструисане из те</a:t>
            </a:r>
          </a:p>
          <a:p>
            <a:pPr>
              <a:buNone/>
            </a:pPr>
            <a:r>
              <a:rPr lang="sr-Cyrl-RS" dirty="0" smtClean="0">
                <a:solidFill>
                  <a:srgbClr val="C00000"/>
                </a:solidFill>
              </a:rPr>
              <a:t>тачке.</a:t>
            </a:r>
          </a:p>
          <a:p>
            <a:pPr>
              <a:buNone/>
            </a:pPr>
            <a:endParaRPr lang="sr-Cyrl-RS" dirty="0" smtClean="0">
              <a:solidFill>
                <a:srgbClr val="C00000"/>
              </a:solidFill>
            </a:endParaRPr>
          </a:p>
          <a:p>
            <a:pPr>
              <a:buNone/>
            </a:pPr>
            <a:endParaRPr lang="sr-Cyrl-RS" dirty="0" smtClean="0">
              <a:solidFill>
                <a:srgbClr val="C00000"/>
              </a:solidFill>
            </a:endParaRPr>
          </a:p>
          <a:p>
            <a:pPr>
              <a:buNone/>
            </a:pPr>
            <a:endParaRPr lang="sr-Cyrl-RS" dirty="0" smtClean="0">
              <a:solidFill>
                <a:srgbClr val="C00000"/>
              </a:solidFill>
            </a:endParaRPr>
          </a:p>
          <a:p>
            <a:pPr>
              <a:buNone/>
            </a:pPr>
            <a:endParaRPr lang="sr-Cyrl-RS" dirty="0" smtClean="0">
              <a:solidFill>
                <a:srgbClr val="C00000"/>
              </a:solidFill>
            </a:endParaRPr>
          </a:p>
          <a:p>
            <a:pPr>
              <a:buNone/>
            </a:pPr>
            <a:endParaRPr lang="sr-Cyrl-RS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sr-Cyrl-RS" sz="2600" dirty="0" smtClean="0">
                <a:solidFill>
                  <a:schemeClr val="tx1"/>
                </a:solidFill>
              </a:rPr>
              <a:t>Применом става подударности </a:t>
            </a:r>
            <a:r>
              <a:rPr lang="sr-Cyrl-RS" sz="2600" b="1" dirty="0" smtClean="0">
                <a:solidFill>
                  <a:srgbClr val="C00000"/>
                </a:solidFill>
              </a:rPr>
              <a:t>ССУ</a:t>
            </a:r>
            <a:r>
              <a:rPr lang="sr-Cyrl-RS" sz="2600" dirty="0" smtClean="0">
                <a:solidFill>
                  <a:schemeClr val="tx1"/>
                </a:solidFill>
              </a:rPr>
              <a:t>, лако се доказује да</a:t>
            </a:r>
          </a:p>
          <a:p>
            <a:pPr>
              <a:buNone/>
            </a:pPr>
            <a:r>
              <a:rPr lang="sr-Cyrl-RS" sz="2600" dirty="0" smtClean="0">
                <a:solidFill>
                  <a:schemeClr val="tx1"/>
                </a:solidFill>
              </a:rPr>
              <a:t>су тангентне дужи из исте тачке међусобно једнаке.</a:t>
            </a:r>
          </a:p>
          <a:p>
            <a:pPr>
              <a:buNone/>
            </a:pPr>
            <a:r>
              <a:rPr lang="sr-Cyrl-RS" sz="2600" dirty="0" smtClean="0">
                <a:solidFill>
                  <a:schemeClr val="tx1"/>
                </a:solidFill>
              </a:rPr>
              <a:t>Д</a:t>
            </a:r>
            <a:r>
              <a:rPr lang="sr-Cyrl-RS" sz="2600" smtClean="0">
                <a:solidFill>
                  <a:schemeClr val="tx1"/>
                </a:solidFill>
              </a:rPr>
              <a:t>ужину </a:t>
            </a:r>
            <a:r>
              <a:rPr lang="sr-Cyrl-RS" sz="2600" dirty="0" smtClean="0">
                <a:solidFill>
                  <a:schemeClr val="tx1"/>
                </a:solidFill>
              </a:rPr>
              <a:t>тангентне дужи </a:t>
            </a:r>
            <a:r>
              <a:rPr lang="sr-Latn-RS" sz="2600" b="1" dirty="0" smtClean="0">
                <a:solidFill>
                  <a:srgbClr val="C00000"/>
                </a:solidFill>
              </a:rPr>
              <a:t>t</a:t>
            </a:r>
            <a:r>
              <a:rPr lang="sr-Cyrl-RS" sz="2600" b="1" dirty="0" smtClean="0">
                <a:solidFill>
                  <a:srgbClr val="C00000"/>
                </a:solidFill>
              </a:rPr>
              <a:t> </a:t>
            </a:r>
            <a:r>
              <a:rPr lang="sr-Cyrl-RS" sz="2600" dirty="0" smtClean="0">
                <a:solidFill>
                  <a:schemeClr val="tx1"/>
                </a:solidFill>
              </a:rPr>
              <a:t>можемо одредити ако су</a:t>
            </a:r>
          </a:p>
          <a:p>
            <a:pPr>
              <a:buNone/>
            </a:pPr>
            <a:r>
              <a:rPr lang="sr-Cyrl-RS" sz="2600" dirty="0" smtClean="0">
                <a:solidFill>
                  <a:schemeClr val="tx1"/>
                </a:solidFill>
              </a:rPr>
              <a:t>нам познати полупречник </a:t>
            </a:r>
            <a:r>
              <a:rPr lang="sr-Latn-RS" sz="2600" b="1" dirty="0" smtClean="0">
                <a:solidFill>
                  <a:srgbClr val="C00000"/>
                </a:solidFill>
              </a:rPr>
              <a:t>r</a:t>
            </a:r>
            <a:r>
              <a:rPr lang="sr-Cyrl-RS" sz="2600" dirty="0" smtClean="0">
                <a:solidFill>
                  <a:schemeClr val="tx1"/>
                </a:solidFill>
              </a:rPr>
              <a:t> и растојање </a:t>
            </a:r>
            <a:r>
              <a:rPr lang="sr-Latn-RS" sz="2600" b="1" dirty="0" smtClean="0">
                <a:solidFill>
                  <a:srgbClr val="C00000"/>
                </a:solidFill>
              </a:rPr>
              <a:t>d</a:t>
            </a:r>
            <a:r>
              <a:rPr lang="sr-Cyrl-RS" sz="2600" dirty="0" smtClean="0">
                <a:solidFill>
                  <a:schemeClr val="tx1"/>
                </a:solidFill>
              </a:rPr>
              <a:t> између </a:t>
            </a:r>
          </a:p>
          <a:p>
            <a:pPr>
              <a:buNone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Chevron 3"/>
          <p:cNvSpPr/>
          <p:nvPr/>
        </p:nvSpPr>
        <p:spPr>
          <a:xfrm>
            <a:off x="571472" y="571480"/>
            <a:ext cx="714380" cy="214314"/>
          </a:xfrm>
          <a:prstGeom prst="chevron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5" name="Picture 4" descr="73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5984" y="1857364"/>
            <a:ext cx="4741033" cy="2857520"/>
          </a:xfrm>
          <a:prstGeom prst="rect">
            <a:avLst/>
          </a:prstGeom>
          <a:ln w="12700" cap="sq">
            <a:solidFill>
              <a:srgbClr val="C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Right Arrow 5"/>
          <p:cNvSpPr/>
          <p:nvPr/>
        </p:nvSpPr>
        <p:spPr>
          <a:xfrm>
            <a:off x="8072462" y="6215082"/>
            <a:ext cx="642942" cy="214314"/>
          </a:xfrm>
          <a:prstGeom prst="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ight Arrow 6"/>
          <p:cNvSpPr/>
          <p:nvPr/>
        </p:nvSpPr>
        <p:spPr>
          <a:xfrm>
            <a:off x="8286776" y="6357958"/>
            <a:ext cx="642942" cy="214314"/>
          </a:xfrm>
          <a:prstGeom prst="rightArrow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EEB81-6C7F-4AF6-9039-37FED1AB7989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 sz="1400" b="1" i="1" dirty="0" smtClean="0">
                <a:solidFill>
                  <a:srgbClr val="FFFF00"/>
                </a:solidFill>
              </a:rPr>
              <a:t>Математика</a:t>
            </a:r>
            <a:endParaRPr lang="en-US" sz="1400" b="1" i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slow" advTm="20000">
    <p:checker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4290"/>
            <a:ext cx="8401080" cy="642942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buNone/>
            </a:pPr>
            <a:r>
              <a:rPr lang="sr-Cyrl-RS" dirty="0" smtClean="0"/>
              <a:t>            центра кружнице и тачке из које је </a:t>
            </a:r>
          </a:p>
          <a:p>
            <a:pPr>
              <a:buNone/>
            </a:pPr>
            <a:r>
              <a:rPr lang="sr-Cyrl-RS" dirty="0" smtClean="0"/>
              <a:t>тангентна дуж конструисана.</a:t>
            </a:r>
          </a:p>
          <a:p>
            <a:pPr>
              <a:buNone/>
            </a:pPr>
            <a:r>
              <a:rPr lang="sr-Cyrl-RS" dirty="0" smtClean="0"/>
              <a:t>Према Питагориној теореми имамо да је</a:t>
            </a:r>
          </a:p>
          <a:p>
            <a:pPr>
              <a:buNone/>
            </a:pPr>
            <a:endParaRPr lang="sr-Cyrl-RS" dirty="0" smtClean="0"/>
          </a:p>
          <a:p>
            <a:pPr>
              <a:buNone/>
            </a:pPr>
            <a:endParaRPr lang="sr-Cyrl-RS" dirty="0" smtClean="0"/>
          </a:p>
          <a:p>
            <a:pPr>
              <a:buNone/>
            </a:pPr>
            <a:endParaRPr lang="sr-Cyrl-RS" dirty="0" smtClean="0"/>
          </a:p>
          <a:p>
            <a:pPr>
              <a:buNone/>
            </a:pPr>
            <a:r>
              <a:rPr lang="sr-Cyrl-RS" b="1" u="sng" dirty="0" smtClean="0">
                <a:solidFill>
                  <a:srgbClr val="002060"/>
                </a:solidFill>
              </a:rPr>
              <a:t>Задатак 2</a:t>
            </a:r>
            <a:r>
              <a:rPr lang="sr-Cyrl-RS" dirty="0" smtClean="0">
                <a:solidFill>
                  <a:srgbClr val="002060"/>
                </a:solidFill>
              </a:rPr>
              <a:t>: </a:t>
            </a:r>
            <a:r>
              <a:rPr lang="sr-Cyrl-RS" dirty="0" smtClean="0">
                <a:solidFill>
                  <a:schemeClr val="tx1"/>
                </a:solidFill>
              </a:rPr>
              <a:t>Одреди дужине тангентних </a:t>
            </a:r>
          </a:p>
          <a:p>
            <a:pPr>
              <a:buNone/>
            </a:pPr>
            <a:r>
              <a:rPr lang="sr-Cyrl-RS" dirty="0" smtClean="0">
                <a:solidFill>
                  <a:schemeClr val="tx1"/>
                </a:solidFill>
              </a:rPr>
              <a:t>дужи на круг К(О, 9</a:t>
            </a:r>
            <a:r>
              <a:rPr lang="sr-Latn-RS" dirty="0" smtClean="0">
                <a:solidFill>
                  <a:schemeClr val="tx1"/>
                </a:solidFill>
              </a:rPr>
              <a:t>cm)</a:t>
            </a:r>
            <a:r>
              <a:rPr lang="sr-Cyrl-RS" dirty="0" smtClean="0">
                <a:solidFill>
                  <a:schemeClr val="tx1"/>
                </a:solidFill>
              </a:rPr>
              <a:t> конструисаних из </a:t>
            </a:r>
          </a:p>
          <a:p>
            <a:pPr>
              <a:buNone/>
            </a:pPr>
            <a:r>
              <a:rPr lang="sr-Cyrl-RS" dirty="0" smtClean="0">
                <a:solidFill>
                  <a:schemeClr val="tx1"/>
                </a:solidFill>
              </a:rPr>
              <a:t>тачке </a:t>
            </a:r>
            <a:r>
              <a:rPr lang="sr-Latn-RS" dirty="0" smtClean="0">
                <a:solidFill>
                  <a:schemeClr val="tx1"/>
                </a:solidFill>
              </a:rPr>
              <a:t>P</a:t>
            </a:r>
            <a:r>
              <a:rPr lang="sr-Cyrl-RS" dirty="0" smtClean="0">
                <a:solidFill>
                  <a:schemeClr val="tx1"/>
                </a:solidFill>
              </a:rPr>
              <a:t> која је од центра О круга удаљена </a:t>
            </a:r>
          </a:p>
          <a:p>
            <a:pPr>
              <a:buNone/>
            </a:pPr>
            <a:r>
              <a:rPr lang="sr-Cyrl-RS" dirty="0" smtClean="0">
                <a:solidFill>
                  <a:schemeClr val="tx1"/>
                </a:solidFill>
              </a:rPr>
              <a:t>22</a:t>
            </a:r>
            <a:r>
              <a:rPr lang="sr-Latn-RS" dirty="0" smtClean="0">
                <a:solidFill>
                  <a:schemeClr val="tx1"/>
                </a:solidFill>
              </a:rPr>
              <a:t>cm</a:t>
            </a:r>
            <a:r>
              <a:rPr lang="sr-Cyrl-RS" dirty="0" smtClean="0">
                <a:solidFill>
                  <a:schemeClr val="tx1"/>
                </a:solidFill>
              </a:rPr>
              <a:t>. </a:t>
            </a:r>
          </a:p>
          <a:p>
            <a:pPr>
              <a:buNone/>
            </a:pPr>
            <a:r>
              <a:rPr lang="sr-Cyrl-RS" i="1" dirty="0" smtClean="0">
                <a:solidFill>
                  <a:srgbClr val="FFC000"/>
                </a:solidFill>
              </a:rPr>
              <a:t>За израду овог задатка користимо слику и </a:t>
            </a:r>
          </a:p>
          <a:p>
            <a:pPr>
              <a:buNone/>
            </a:pPr>
            <a:r>
              <a:rPr lang="sr-Cyrl-RS" i="1" dirty="0" smtClean="0">
                <a:solidFill>
                  <a:srgbClr val="FFC000"/>
                </a:solidFill>
              </a:rPr>
              <a:t>ознаке са претходног слајда.</a:t>
            </a:r>
          </a:p>
          <a:p>
            <a:pPr>
              <a:buNone/>
            </a:pPr>
            <a:endParaRPr lang="sr-Cyrl-RS" dirty="0" smtClean="0"/>
          </a:p>
          <a:p>
            <a:pPr>
              <a:buNone/>
            </a:pPr>
            <a:endParaRPr lang="sr-Cyrl-RS" dirty="0" smtClean="0"/>
          </a:p>
          <a:p>
            <a:pPr>
              <a:buNone/>
            </a:pPr>
            <a:endParaRPr lang="sr-Cyrl-RS" dirty="0" smtClean="0"/>
          </a:p>
          <a:p>
            <a:pPr>
              <a:buNone/>
            </a:pPr>
            <a:endParaRPr lang="sr-Cyrl-RS" dirty="0" smtClean="0"/>
          </a:p>
          <a:p>
            <a:pPr>
              <a:buNone/>
            </a:pPr>
            <a:endParaRPr lang="sr-Cyrl-RS" dirty="0" smtClean="0"/>
          </a:p>
          <a:p>
            <a:pPr>
              <a:buNone/>
            </a:pPr>
            <a:endParaRPr lang="sr-Cyrl-RS" dirty="0" smtClean="0"/>
          </a:p>
        </p:txBody>
      </p:sp>
      <p:sp>
        <p:nvSpPr>
          <p:cNvPr id="5" name="Chevron 4"/>
          <p:cNvSpPr/>
          <p:nvPr/>
        </p:nvSpPr>
        <p:spPr>
          <a:xfrm>
            <a:off x="642910" y="428604"/>
            <a:ext cx="785818" cy="214314"/>
          </a:xfrm>
          <a:prstGeom prst="chevron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6" name="Picture 5" descr="76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4480" y="1928802"/>
            <a:ext cx="2714644" cy="860741"/>
          </a:xfrm>
          <a:prstGeom prst="rect">
            <a:avLst/>
          </a:prstGeom>
          <a:ln w="19050" cap="sq">
            <a:solidFill>
              <a:srgbClr val="C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7" name="Right Arrow 6"/>
          <p:cNvSpPr/>
          <p:nvPr/>
        </p:nvSpPr>
        <p:spPr>
          <a:xfrm>
            <a:off x="6429388" y="6000768"/>
            <a:ext cx="1785950" cy="285752"/>
          </a:xfrm>
          <a:prstGeom prst="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Arrow 8"/>
          <p:cNvSpPr/>
          <p:nvPr/>
        </p:nvSpPr>
        <p:spPr>
          <a:xfrm>
            <a:off x="7000892" y="6215082"/>
            <a:ext cx="1785950" cy="285752"/>
          </a:xfrm>
          <a:prstGeom prst="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EEB81-6C7F-4AF6-9039-37FED1AB7989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 sz="1400" b="1" i="1" dirty="0" smtClean="0">
                <a:solidFill>
                  <a:srgbClr val="FFFF00"/>
                </a:solidFill>
              </a:rPr>
              <a:t>Математика</a:t>
            </a:r>
            <a:endParaRPr lang="en-US" sz="1400" b="1" i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slow" advTm="18000">
    <p:wheel spokes="8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5728"/>
            <a:ext cx="8329642" cy="6215106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buNone/>
            </a:pPr>
            <a:r>
              <a:rPr lang="sr-Latn-RS" dirty="0" smtClean="0"/>
              <a:t>   r = 9 cm</a:t>
            </a:r>
          </a:p>
          <a:p>
            <a:pPr>
              <a:buNone/>
            </a:pPr>
            <a:r>
              <a:rPr lang="sr-Latn-RS" dirty="0" smtClean="0"/>
              <a:t>   d = 22 cm</a:t>
            </a:r>
          </a:p>
          <a:p>
            <a:pPr>
              <a:buNone/>
            </a:pPr>
            <a:r>
              <a:rPr lang="sr-Latn-RS" dirty="0" smtClean="0"/>
              <a:t>   t = ?</a:t>
            </a:r>
            <a:endParaRPr lang="en-US" dirty="0"/>
          </a:p>
        </p:txBody>
      </p:sp>
      <p:pic>
        <p:nvPicPr>
          <p:cNvPr id="5" name="Picture 4" descr="77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2910" y="2071678"/>
            <a:ext cx="2071702" cy="3271861"/>
          </a:xfrm>
          <a:prstGeom prst="rect">
            <a:avLst/>
          </a:prstGeom>
        </p:spPr>
      </p:pic>
      <p:pic>
        <p:nvPicPr>
          <p:cNvPr id="6" name="Picture 5" descr="73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7488" y="1428736"/>
            <a:ext cx="5761430" cy="3500462"/>
          </a:xfrm>
          <a:prstGeom prst="rect">
            <a:avLst/>
          </a:prstGeom>
          <a:ln w="28575" cap="sq">
            <a:solidFill>
              <a:srgbClr val="C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cxnSp>
        <p:nvCxnSpPr>
          <p:cNvPr id="8" name="Straight Connector 7"/>
          <p:cNvCxnSpPr/>
          <p:nvPr/>
        </p:nvCxnSpPr>
        <p:spPr>
          <a:xfrm>
            <a:off x="642910" y="1785926"/>
            <a:ext cx="2071702" cy="1588"/>
          </a:xfrm>
          <a:prstGeom prst="line">
            <a:avLst/>
          </a:prstGeom>
          <a:ln w="28575">
            <a:solidFill>
              <a:schemeClr val="bg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ight Arrow 8"/>
          <p:cNvSpPr/>
          <p:nvPr/>
        </p:nvSpPr>
        <p:spPr>
          <a:xfrm>
            <a:off x="6357950" y="6072206"/>
            <a:ext cx="2286016" cy="285752"/>
          </a:xfrm>
          <a:prstGeom prst="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Arrow 9"/>
          <p:cNvSpPr/>
          <p:nvPr/>
        </p:nvSpPr>
        <p:spPr>
          <a:xfrm>
            <a:off x="5572132" y="5786454"/>
            <a:ext cx="2428892" cy="285752"/>
          </a:xfrm>
          <a:prstGeom prst="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EEB81-6C7F-4AF6-9039-37FED1AB7989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 sz="1400" b="1" i="1" dirty="0" smtClean="0">
                <a:solidFill>
                  <a:srgbClr val="FFFF00"/>
                </a:solidFill>
              </a:rPr>
              <a:t>Математика</a:t>
            </a:r>
            <a:endParaRPr lang="en-US" sz="1400" b="1" i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slow" advTm="16000">
    <p:cover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7166"/>
            <a:ext cx="8401080" cy="6215106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sr-Latn-RS" b="1" dirty="0" smtClean="0">
                <a:solidFill>
                  <a:srgbClr val="002060"/>
                </a:solidFill>
              </a:rPr>
              <a:t>               </a:t>
            </a:r>
            <a:r>
              <a:rPr lang="sr-Latn-RS" b="1" i="1" dirty="0" smtClean="0">
                <a:solidFill>
                  <a:srgbClr val="002060"/>
                </a:solidFill>
              </a:rPr>
              <a:t>~ </a:t>
            </a:r>
            <a:r>
              <a:rPr lang="sr-Cyrl-RS" b="1" i="1" dirty="0" smtClean="0">
                <a:solidFill>
                  <a:srgbClr val="002060"/>
                </a:solidFill>
              </a:rPr>
              <a:t>Домаћи задатак</a:t>
            </a:r>
            <a:r>
              <a:rPr lang="sr-Latn-RS" b="1" i="1" dirty="0" smtClean="0">
                <a:solidFill>
                  <a:srgbClr val="002060"/>
                </a:solidFill>
              </a:rPr>
              <a:t> ~</a:t>
            </a:r>
            <a:endParaRPr lang="sr-Cyrl-RS" b="1" i="1" dirty="0" smtClean="0">
              <a:solidFill>
                <a:srgbClr val="002060"/>
              </a:solidFill>
            </a:endParaRPr>
          </a:p>
          <a:p>
            <a:endParaRPr lang="sr-Cyrl-RS" dirty="0" smtClean="0"/>
          </a:p>
          <a:p>
            <a:r>
              <a:rPr lang="sr-Cyrl-RS" sz="2800" b="1" dirty="0" smtClean="0">
                <a:solidFill>
                  <a:srgbClr val="002060"/>
                </a:solidFill>
              </a:rPr>
              <a:t>1.</a:t>
            </a:r>
            <a:r>
              <a:rPr lang="sr-Cyrl-RS" sz="2800" dirty="0" smtClean="0"/>
              <a:t> Тетива </a:t>
            </a:r>
            <a:r>
              <a:rPr lang="sr-Latn-RS" sz="2800" dirty="0" smtClean="0"/>
              <a:t>AB</a:t>
            </a:r>
            <a:r>
              <a:rPr lang="sr-Cyrl-RS" sz="2800" dirty="0" smtClean="0"/>
              <a:t> круга </a:t>
            </a:r>
            <a:r>
              <a:rPr lang="sr-Latn-RS" sz="2800" dirty="0" smtClean="0"/>
              <a:t>K(O, 5 cm)</a:t>
            </a:r>
            <a:r>
              <a:rPr lang="sr-Cyrl-RS" sz="2800" dirty="0" smtClean="0"/>
              <a:t> удаљена је</a:t>
            </a:r>
          </a:p>
          <a:p>
            <a:r>
              <a:rPr lang="sr-Cyrl-RS" sz="2800" dirty="0" smtClean="0"/>
              <a:t>од центра тог круга 3</a:t>
            </a:r>
            <a:r>
              <a:rPr lang="sr-Latn-RS" sz="2800" dirty="0" smtClean="0"/>
              <a:t> cm</a:t>
            </a:r>
            <a:r>
              <a:rPr lang="sr-Cyrl-RS" sz="2800" dirty="0" smtClean="0"/>
              <a:t>. Израчунај дужину тетиве </a:t>
            </a:r>
            <a:r>
              <a:rPr lang="sr-Latn-RS" sz="2800" dirty="0" smtClean="0"/>
              <a:t>AB</a:t>
            </a:r>
            <a:r>
              <a:rPr lang="sr-Cyrl-RS" sz="2800" dirty="0" smtClean="0"/>
              <a:t>.</a:t>
            </a:r>
          </a:p>
          <a:p>
            <a:endParaRPr lang="sr-Cyrl-RS" sz="2800" dirty="0" smtClean="0"/>
          </a:p>
          <a:p>
            <a:r>
              <a:rPr lang="sr-Cyrl-RS" sz="2800" b="1" dirty="0" smtClean="0">
                <a:solidFill>
                  <a:srgbClr val="002060"/>
                </a:solidFill>
              </a:rPr>
              <a:t>2.</a:t>
            </a:r>
            <a:r>
              <a:rPr lang="sr-Cyrl-RS" sz="2800" dirty="0" smtClean="0"/>
              <a:t> У кругу полупречника 10</a:t>
            </a:r>
            <a:r>
              <a:rPr lang="sr-Latn-RS" sz="2800" dirty="0" smtClean="0"/>
              <a:t> cm</a:t>
            </a:r>
            <a:r>
              <a:rPr lang="sr-Cyrl-RS" sz="2800" dirty="0" smtClean="0"/>
              <a:t> дужина једне тетиве је 16</a:t>
            </a:r>
            <a:r>
              <a:rPr lang="sr-Latn-RS" sz="2800" dirty="0" smtClean="0"/>
              <a:t> cm</a:t>
            </a:r>
            <a:r>
              <a:rPr lang="sr-Cyrl-RS" sz="2800" dirty="0" smtClean="0"/>
              <a:t>. Колико је та тетива удаљена од центра круга?</a:t>
            </a:r>
          </a:p>
          <a:p>
            <a:endParaRPr lang="sr-Cyrl-RS" sz="2800" dirty="0" smtClean="0"/>
          </a:p>
          <a:p>
            <a:r>
              <a:rPr lang="sr-Cyrl-RS" sz="2800" b="1" dirty="0" smtClean="0">
                <a:solidFill>
                  <a:srgbClr val="002060"/>
                </a:solidFill>
              </a:rPr>
              <a:t>3. </a:t>
            </a:r>
            <a:r>
              <a:rPr lang="sr-Cyrl-RS" sz="2800" dirty="0" smtClean="0"/>
              <a:t>Дужина тангентне дужи из тачке </a:t>
            </a:r>
            <a:r>
              <a:rPr lang="sr-Latn-RS" sz="2800" dirty="0" smtClean="0"/>
              <a:t>P</a:t>
            </a:r>
            <a:r>
              <a:rPr lang="sr-Cyrl-RS" sz="2800" dirty="0" smtClean="0"/>
              <a:t> на кружницу  </a:t>
            </a:r>
            <a:r>
              <a:rPr lang="sr-Latn-RS" sz="2800" dirty="0" smtClean="0"/>
              <a:t>k(O, 6cm)</a:t>
            </a:r>
            <a:r>
              <a:rPr lang="sr-Cyrl-RS" sz="2800" dirty="0" smtClean="0"/>
              <a:t> једнака је 8 </a:t>
            </a:r>
            <a:r>
              <a:rPr lang="sr-Latn-RS" sz="2800" dirty="0" smtClean="0"/>
              <a:t>cm</a:t>
            </a:r>
            <a:r>
              <a:rPr lang="sr-Cyrl-RS" sz="2800" dirty="0" smtClean="0"/>
              <a:t>. Одреди растојање тачке </a:t>
            </a:r>
            <a:r>
              <a:rPr lang="sr-Latn-RS" sz="2800" dirty="0" smtClean="0"/>
              <a:t>P</a:t>
            </a:r>
            <a:r>
              <a:rPr lang="sr-Cyrl-RS" sz="2800" dirty="0" smtClean="0"/>
              <a:t>  од центра кружнице.</a:t>
            </a:r>
            <a:endParaRPr lang="en-US" sz="2800" dirty="0"/>
          </a:p>
        </p:txBody>
      </p:sp>
      <p:sp>
        <p:nvSpPr>
          <p:cNvPr id="4" name="Right Arrow 3"/>
          <p:cNvSpPr/>
          <p:nvPr/>
        </p:nvSpPr>
        <p:spPr>
          <a:xfrm>
            <a:off x="5643570" y="6000768"/>
            <a:ext cx="2428892" cy="285752"/>
          </a:xfrm>
          <a:prstGeom prst="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Arrow 4"/>
          <p:cNvSpPr/>
          <p:nvPr/>
        </p:nvSpPr>
        <p:spPr>
          <a:xfrm>
            <a:off x="6286512" y="6215082"/>
            <a:ext cx="2428892" cy="285752"/>
          </a:xfrm>
          <a:prstGeom prst="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EEB81-6C7F-4AF6-9039-37FED1AB7989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 sz="1400" b="1" i="1" dirty="0" smtClean="0">
                <a:solidFill>
                  <a:srgbClr val="FFFF00"/>
                </a:solidFill>
              </a:rPr>
              <a:t>Математика</a:t>
            </a:r>
            <a:endParaRPr lang="en-US" sz="1400" b="1" i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slow" advTm="17000"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5728"/>
            <a:ext cx="8472518" cy="6357982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buNone/>
            </a:pPr>
            <a:r>
              <a:rPr lang="sr-Cyrl-RS" dirty="0" smtClean="0"/>
              <a:t>         Домаћи задатак радите у свескама,</a:t>
            </a:r>
          </a:p>
          <a:p>
            <a:pPr>
              <a:buNone/>
            </a:pPr>
            <a:r>
              <a:rPr lang="sr-Cyrl-RS" dirty="0" smtClean="0"/>
              <a:t> </a:t>
            </a:r>
            <a:r>
              <a:rPr lang="sr-Cyrl-RS" u="sng" dirty="0" smtClean="0">
                <a:solidFill>
                  <a:srgbClr val="002060"/>
                </a:solidFill>
              </a:rPr>
              <a:t>поступно</a:t>
            </a:r>
            <a:r>
              <a:rPr lang="sr-Cyrl-RS" dirty="0" smtClean="0">
                <a:solidFill>
                  <a:srgbClr val="002060"/>
                </a:solidFill>
              </a:rPr>
              <a:t>,</a:t>
            </a:r>
            <a:r>
              <a:rPr lang="sr-Cyrl-RS" dirty="0" smtClean="0"/>
              <a:t> </a:t>
            </a:r>
            <a:r>
              <a:rPr lang="sr-Cyrl-RS" u="sng" dirty="0" smtClean="0">
                <a:solidFill>
                  <a:srgbClr val="002060"/>
                </a:solidFill>
              </a:rPr>
              <a:t>прегледно и за сваки задатак </a:t>
            </a:r>
          </a:p>
          <a:p>
            <a:pPr>
              <a:buNone/>
            </a:pPr>
            <a:r>
              <a:rPr lang="sr-Cyrl-RS" u="sng" dirty="0" smtClean="0">
                <a:solidFill>
                  <a:srgbClr val="002060"/>
                </a:solidFill>
              </a:rPr>
              <a:t>нацртајте слику</a:t>
            </a:r>
            <a:r>
              <a:rPr lang="sr-Cyrl-RS" dirty="0" smtClean="0"/>
              <a:t> у складу са датим </a:t>
            </a:r>
          </a:p>
          <a:p>
            <a:pPr>
              <a:buNone/>
            </a:pPr>
            <a:r>
              <a:rPr lang="sr-Cyrl-RS" dirty="0" smtClean="0"/>
              <a:t>подацима, као што смо радили на почетку </a:t>
            </a:r>
          </a:p>
          <a:p>
            <a:pPr>
              <a:buNone/>
            </a:pPr>
            <a:r>
              <a:rPr lang="sr-Cyrl-RS" dirty="0" smtClean="0"/>
              <a:t>часа.</a:t>
            </a:r>
            <a:endParaRPr lang="sr-Cyrl-RS" dirty="0" smtClean="0">
              <a:solidFill>
                <a:schemeClr val="tx1"/>
              </a:solidFill>
            </a:endParaRPr>
          </a:p>
          <a:p>
            <a:pPr>
              <a:buNone/>
            </a:pPr>
            <a:endParaRPr lang="sr-Cyrl-RS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sr-Cyrl-RS" dirty="0" smtClean="0">
                <a:solidFill>
                  <a:schemeClr val="tx1"/>
                </a:solidFill>
              </a:rPr>
              <a:t>         Домаћи можете слати до </a:t>
            </a:r>
          </a:p>
          <a:p>
            <a:pPr>
              <a:buNone/>
            </a:pPr>
            <a:r>
              <a:rPr lang="sr-Cyrl-RS" dirty="0" smtClean="0">
                <a:solidFill>
                  <a:schemeClr val="tx1"/>
                </a:solidFill>
              </a:rPr>
              <a:t>                </a:t>
            </a:r>
            <a:r>
              <a:rPr lang="sr-Cyrl-RS" b="1" u="sng" dirty="0" smtClean="0">
                <a:solidFill>
                  <a:srgbClr val="C00000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уторка – 28.04.2020. до 14 часова.</a:t>
            </a:r>
          </a:p>
          <a:p>
            <a:pPr>
              <a:buNone/>
            </a:pPr>
            <a:endParaRPr lang="sr-Cyrl-RS" b="1" u="sng" dirty="0" smtClean="0">
              <a:solidFill>
                <a:srgbClr val="C00000"/>
              </a:solidFill>
              <a:effectLst>
                <a:glow rad="139700">
                  <a:schemeClr val="accent6">
                    <a:satMod val="175000"/>
                    <a:alpha val="40000"/>
                  </a:schemeClr>
                </a:glow>
              </a:effectLst>
            </a:endParaRPr>
          </a:p>
          <a:p>
            <a:pPr>
              <a:buNone/>
            </a:pPr>
            <a:r>
              <a:rPr lang="sr-Cyrl-RS" sz="2800" dirty="0" smtClean="0">
                <a:solidFill>
                  <a:schemeClr val="tx1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Раду приступите савесно, одговорно и </a:t>
            </a:r>
          </a:p>
          <a:p>
            <a:pPr>
              <a:buNone/>
            </a:pPr>
            <a:r>
              <a:rPr lang="sr-Cyrl-RS" sz="2800" dirty="0" smtClean="0">
                <a:solidFill>
                  <a:schemeClr val="tx1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концентрисано. Немојте журити, </a:t>
            </a:r>
            <a:r>
              <a:rPr lang="sr-Cyrl-RS" sz="2600" dirty="0" smtClean="0">
                <a:solidFill>
                  <a:schemeClr val="tx1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имате</a:t>
            </a:r>
            <a:r>
              <a:rPr lang="sr-Cyrl-RS" sz="2800" dirty="0" smtClean="0">
                <a:solidFill>
                  <a:schemeClr val="tx1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 </a:t>
            </a:r>
          </a:p>
          <a:p>
            <a:pPr>
              <a:buNone/>
            </a:pPr>
            <a:r>
              <a:rPr lang="sr-Cyrl-RS" sz="2800" dirty="0" smtClean="0">
                <a:solidFill>
                  <a:schemeClr val="tx1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довољно времена за све.  </a:t>
            </a:r>
            <a:endParaRPr lang="en-US" sz="2800" dirty="0">
              <a:solidFill>
                <a:schemeClr val="tx1"/>
              </a:solidFill>
              <a:effectLst>
                <a:glow rad="139700">
                  <a:schemeClr val="accent6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4" name="Chevron 3"/>
          <p:cNvSpPr/>
          <p:nvPr/>
        </p:nvSpPr>
        <p:spPr>
          <a:xfrm>
            <a:off x="571472" y="500042"/>
            <a:ext cx="642942" cy="214314"/>
          </a:xfrm>
          <a:prstGeom prst="chevron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Chevron 4"/>
          <p:cNvSpPr/>
          <p:nvPr/>
        </p:nvSpPr>
        <p:spPr>
          <a:xfrm>
            <a:off x="571472" y="3429000"/>
            <a:ext cx="642942" cy="214314"/>
          </a:xfrm>
          <a:prstGeom prst="chevron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Cloud Callout 5"/>
          <p:cNvSpPr/>
          <p:nvPr/>
        </p:nvSpPr>
        <p:spPr>
          <a:xfrm>
            <a:off x="6858016" y="4357694"/>
            <a:ext cx="2071702" cy="2000264"/>
          </a:xfrm>
          <a:prstGeom prst="cloudCallou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1400" b="1" i="1" dirty="0" smtClean="0">
                <a:solidFill>
                  <a:srgbClr val="002060"/>
                </a:solidFill>
              </a:rPr>
              <a:t>Срдачан поздрав,</a:t>
            </a:r>
          </a:p>
          <a:p>
            <a:pPr algn="ctr"/>
            <a:r>
              <a:rPr lang="sr-Cyrl-RS" sz="1400" b="1" i="1" dirty="0">
                <a:solidFill>
                  <a:srgbClr val="002060"/>
                </a:solidFill>
              </a:rPr>
              <a:t>н</a:t>
            </a:r>
            <a:r>
              <a:rPr lang="sr-Cyrl-RS" sz="1400" b="1" i="1" dirty="0" smtClean="0">
                <a:solidFill>
                  <a:srgbClr val="002060"/>
                </a:solidFill>
              </a:rPr>
              <a:t>аставница Марија</a:t>
            </a:r>
            <a:endParaRPr lang="en-US" sz="1400" b="1" i="1" dirty="0">
              <a:solidFill>
                <a:srgbClr val="00206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EEB81-6C7F-4AF6-9039-37FED1AB7989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 sz="1400" b="1" i="1" dirty="0" smtClean="0">
                <a:solidFill>
                  <a:srgbClr val="FFFF00"/>
                </a:solidFill>
              </a:rPr>
              <a:t>Математика</a:t>
            </a:r>
            <a:endParaRPr lang="en-US" sz="1400" b="1" i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slow" advTm="20000">
    <p:wedg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93</TotalTime>
  <Words>476</Words>
  <Application>Microsoft Office PowerPoint</Application>
  <PresentationFormat>On-screen Show (4:3)</PresentationFormat>
  <Paragraphs>102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Foundry</vt:lpstr>
      <vt:lpstr>Углови над пречником и примена Питагорине теореме на круг -утврђивање-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Углови над пречником и примена Питагорине теореме на круг -утврђивање-</dc:title>
  <dc:creator>Marija</dc:creator>
  <cp:lastModifiedBy>Marija</cp:lastModifiedBy>
  <cp:revision>10</cp:revision>
  <dcterms:created xsi:type="dcterms:W3CDTF">2020-04-23T19:27:26Z</dcterms:created>
  <dcterms:modified xsi:type="dcterms:W3CDTF">2020-04-23T23:13:09Z</dcterms:modified>
</cp:coreProperties>
</file>